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71" r:id="rId3"/>
    <p:sldId id="261" r:id="rId4"/>
    <p:sldId id="272" r:id="rId5"/>
    <p:sldId id="269" r:id="rId6"/>
    <p:sldId id="273" r:id="rId7"/>
    <p:sldId id="274" r:id="rId8"/>
    <p:sldId id="275" r:id="rId9"/>
    <p:sldId id="276" r:id="rId10"/>
    <p:sldId id="260" r:id="rId11"/>
  </p:sldIdLst>
  <p:sldSz cx="12192000" cy="6858000"/>
  <p:notesSz cx="6858000" cy="9144000"/>
  <p:embeddedFontLst>
    <p:embeddedFont>
      <p:font typeface="Open Sans" panose="020B060603050402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CA1F08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60" autoAdjust="0"/>
  </p:normalViewPr>
  <p:slideViewPr>
    <p:cSldViewPr snapToGrid="0">
      <p:cViewPr varScale="1">
        <p:scale>
          <a:sx n="65" d="100"/>
          <a:sy n="65" d="100"/>
        </p:scale>
        <p:origin x="48" y="60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Прогнозирование конечных свойств новых материалов(композиционных материалов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/>
              <a:t>Виноградова Анжела Геннадьевна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8563465" cy="666000"/>
            <a:chOff x="1476753" y="3499669"/>
            <a:chExt cx="10313599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10195418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Композиционные материалы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700303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314471-8218-B8D8-BEDA-24D300895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82" y="1813560"/>
            <a:ext cx="3903914" cy="408075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9E8DD7-DE4E-9962-8888-BCF2CC940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122" y="1463039"/>
            <a:ext cx="5896096" cy="459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529182"/>
            <a:ext cx="11350503" cy="750978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solidFill>
                  <a:srgbClr val="C00000"/>
                </a:solidFill>
              </a:rPr>
              <a:t>Наши данные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48BB8D-0CC3-852B-89B2-BA4C3264A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8" y="1447800"/>
            <a:ext cx="5372243" cy="462250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AC652B5-5723-4370-EF9B-664F3D892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80160"/>
            <a:ext cx="5700452" cy="504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sp>
        <p:nvSpPr>
          <p:cNvPr id="10" name="Google Shape;175;p7">
            <a:extLst>
              <a:ext uri="{FF2B5EF4-FFF2-40B4-BE49-F238E27FC236}">
                <a16:creationId xmlns:a16="http://schemas.microsoft.com/office/drawing/2014/main" id="{D994E922-5550-4F2A-A60A-1EEA834B9ADA}"/>
              </a:ext>
            </a:extLst>
          </p:cNvPr>
          <p:cNvSpPr/>
          <p:nvPr/>
        </p:nvSpPr>
        <p:spPr>
          <a:xfrm>
            <a:off x="8260537" y="1333690"/>
            <a:ext cx="3470313" cy="49312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8562967" cy="666000"/>
            <a:chOff x="1476753" y="3499669"/>
            <a:chExt cx="882328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8375839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02060"/>
                  </a:solidFill>
                  <a:latin typeface="ALS Sector Bold" pitchFamily="2" charset="0"/>
                  <a:cs typeface="ALS Sector Bold" pitchFamily="2" charset="0"/>
                </a:rPr>
                <a:t>Корреляция между значениями</a:t>
              </a:r>
            </a:p>
            <a:p>
              <a:pPr algn="ctr"/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27414" y="3499669"/>
              <a:ext cx="72626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ADA002-055B-1A8E-0EF6-3284D1661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38" y="1640442"/>
            <a:ext cx="5819002" cy="493123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3056D9-4606-D4B7-F63E-CE97E4BD6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1640442"/>
            <a:ext cx="4255720" cy="49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001A94D-B454-CCC8-B1D7-242BB1AB7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782" y="1432574"/>
            <a:ext cx="11196533" cy="4818757"/>
          </a:xfrm>
        </p:spPr>
        <p:txBody>
          <a:bodyPr/>
          <a:lstStyle/>
          <a:p>
            <a:pPr marL="76200" indent="0">
              <a:buNone/>
            </a:pP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6A991BD-0F67-A9D8-3C50-92966A6DC2B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8782" y="599243"/>
            <a:ext cx="11196533" cy="665678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solidFill>
                  <a:srgbClr val="C00000"/>
                </a:solidFill>
              </a:rPr>
              <a:t>Выбросы в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50A1C0E-334E-6AF5-CF1A-159B7DEB7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267" y="3169759"/>
            <a:ext cx="2407951" cy="146153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5CA8AAB-2945-2704-3FAA-31B41F2BF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92" y="4685864"/>
            <a:ext cx="3078748" cy="154229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CD93A5D-BA6C-1CF4-1A5E-711CA0432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225" y="3169760"/>
            <a:ext cx="2272396" cy="146153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4CAAC4F-C6E3-953B-986E-AABF97A11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5267" y="4685864"/>
            <a:ext cx="2407951" cy="156546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503BB93-351D-A343-54A7-C351E443D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7769" y="4685863"/>
            <a:ext cx="2504926" cy="1542292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1EE1C9F-2CCB-FC58-1B9E-340234B12C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5267" y="1512057"/>
            <a:ext cx="2407951" cy="1474983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892187F-BDB5-7038-2D69-50B0F4B550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5224" y="4685864"/>
            <a:ext cx="2272395" cy="154229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484353D-46A8-6662-6C19-D181ED39B6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7486" y="1512057"/>
            <a:ext cx="2280314" cy="1474983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4D5A3ABB-B8C2-DD35-D939-19E6F8991F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492" y="3169760"/>
            <a:ext cx="3078748" cy="146153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F8265D8C-781F-D719-F2BF-A0874C2774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492" y="1512057"/>
            <a:ext cx="3078748" cy="1474983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040B6388-AD4F-D850-A1D8-B09E023D98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97201" y="1512057"/>
            <a:ext cx="2565494" cy="1474983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78FFC44-AE11-DC46-1ACA-6787A404F0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7769" y="3169759"/>
            <a:ext cx="2504926" cy="146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185225" y="412651"/>
            <a:ext cx="7217665" cy="943709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65CAB"/>
                </a:solidFill>
              </a:rPr>
              <a:t>Данные после обработки выбросов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002281" y="412651"/>
            <a:ext cx="8747618" cy="666000"/>
            <a:chOff x="654438" y="3499669"/>
            <a:chExt cx="5441562" cy="666000"/>
          </a:xfrm>
        </p:grpSpPr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654438" y="3499669"/>
              <a:ext cx="161163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7CE8512-B8D2-A21D-2C4F-95C80F225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9" y="1356360"/>
            <a:ext cx="5700451" cy="508898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ADCB02-3F02-9A2A-0DCE-8643CA8AB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559" y="1356360"/>
            <a:ext cx="5532812" cy="527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432F08B3-7A65-02B3-A56C-ECBDBE2B20D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843213" y="148694"/>
            <a:ext cx="9186862" cy="978627"/>
          </a:xfrm>
        </p:spPr>
        <p:txBody>
          <a:bodyPr>
            <a:normAutofit/>
          </a:bodyPr>
          <a:lstStyle/>
          <a:p>
            <a:pPr marL="76200" indent="0" algn="ctr">
              <a:buNone/>
            </a:pPr>
            <a:r>
              <a:rPr lang="ru-RU" dirty="0">
                <a:solidFill>
                  <a:srgbClr val="FF0000"/>
                </a:solidFill>
              </a:rPr>
              <a:t>Оценки работы моделей машинного обучения для значения « Модуль упругости при растяжении»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85BC7E2-DFD7-3FA1-108A-244C7BA891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4A794058-4B48-B1C6-71AD-FBE376867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841278"/>
              </p:ext>
            </p:extLst>
          </p:nvPr>
        </p:nvGraphicFramePr>
        <p:xfrm>
          <a:off x="693683" y="3671039"/>
          <a:ext cx="2369558" cy="8505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7007">
                  <a:extLst>
                    <a:ext uri="{9D8B030D-6E8A-4147-A177-3AD203B41FA5}">
                      <a16:colId xmlns:a16="http://schemas.microsoft.com/office/drawing/2014/main" val="3050575845"/>
                    </a:ext>
                  </a:extLst>
                </a:gridCol>
                <a:gridCol w="1092551">
                  <a:extLst>
                    <a:ext uri="{9D8B030D-6E8A-4147-A177-3AD203B41FA5}">
                      <a16:colId xmlns:a16="http://schemas.microsoft.com/office/drawing/2014/main" val="1232532112"/>
                    </a:ext>
                  </a:extLst>
                </a:gridCol>
              </a:tblGrid>
              <a:tr h="2835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MAE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2.458395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670005"/>
                  </a:ext>
                </a:extLst>
              </a:tr>
              <a:tr h="2835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8.86086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2762281"/>
                  </a:ext>
                </a:extLst>
              </a:tr>
              <a:tr h="2835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2.97672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394949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0F4EE5E7-A118-F5CB-5719-90BB010FA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223068"/>
              </p:ext>
            </p:extLst>
          </p:nvPr>
        </p:nvGraphicFramePr>
        <p:xfrm>
          <a:off x="693682" y="4854617"/>
          <a:ext cx="2369557" cy="11835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0070">
                  <a:extLst>
                    <a:ext uri="{9D8B030D-6E8A-4147-A177-3AD203B41FA5}">
                      <a16:colId xmlns:a16="http://schemas.microsoft.com/office/drawing/2014/main" val="1552256519"/>
                    </a:ext>
                  </a:extLst>
                </a:gridCol>
                <a:gridCol w="1029487">
                  <a:extLst>
                    <a:ext uri="{9D8B030D-6E8A-4147-A177-3AD203B41FA5}">
                      <a16:colId xmlns:a16="http://schemas.microsoft.com/office/drawing/2014/main" val="1818849211"/>
                    </a:ext>
                  </a:extLst>
                </a:gridCol>
              </a:tblGrid>
              <a:tr h="4763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MAE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2.413937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5584487"/>
                  </a:ext>
                </a:extLst>
              </a:tr>
              <a:tr h="4763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MSE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8.6</a:t>
                      </a:r>
                      <a:r>
                        <a:rPr lang="ru-RU" sz="1400">
                          <a:effectLst/>
                        </a:rPr>
                        <a:t>08371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2052656"/>
                  </a:ext>
                </a:extLst>
              </a:tr>
              <a:tr h="2309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2.93400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9941435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F186329-6317-594E-9EF3-20A22B578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084706"/>
              </p:ext>
            </p:extLst>
          </p:nvPr>
        </p:nvGraphicFramePr>
        <p:xfrm>
          <a:off x="693683" y="2412124"/>
          <a:ext cx="2369558" cy="9786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5476">
                  <a:extLst>
                    <a:ext uri="{9D8B030D-6E8A-4147-A177-3AD203B41FA5}">
                      <a16:colId xmlns:a16="http://schemas.microsoft.com/office/drawing/2014/main" val="1222145032"/>
                    </a:ext>
                  </a:extLst>
                </a:gridCol>
                <a:gridCol w="1124082">
                  <a:extLst>
                    <a:ext uri="{9D8B030D-6E8A-4147-A177-3AD203B41FA5}">
                      <a16:colId xmlns:a16="http://schemas.microsoft.com/office/drawing/2014/main" val="3985189189"/>
                    </a:ext>
                  </a:extLst>
                </a:gridCol>
              </a:tblGrid>
              <a:tr h="26350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MAE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2.440313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3917872"/>
                  </a:ext>
                </a:extLst>
              </a:tr>
              <a:tr h="4516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MSE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8.685633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0044139"/>
                  </a:ext>
                </a:extLst>
              </a:tr>
              <a:tr h="26350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RMSE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2.947139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0803611"/>
                  </a:ext>
                </a:extLst>
              </a:tr>
            </a:tbl>
          </a:graphicData>
        </a:graphic>
      </p:graphicFrame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B2019DB8-F534-F73F-8845-52011D7FE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796606"/>
              </p:ext>
            </p:extLst>
          </p:nvPr>
        </p:nvGraphicFramePr>
        <p:xfrm>
          <a:off x="8075936" y="5545119"/>
          <a:ext cx="3422382" cy="888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1191">
                  <a:extLst>
                    <a:ext uri="{9D8B030D-6E8A-4147-A177-3AD203B41FA5}">
                      <a16:colId xmlns:a16="http://schemas.microsoft.com/office/drawing/2014/main" val="3838066441"/>
                    </a:ext>
                  </a:extLst>
                </a:gridCol>
                <a:gridCol w="1711191">
                  <a:extLst>
                    <a:ext uri="{9D8B030D-6E8A-4147-A177-3AD203B41FA5}">
                      <a16:colId xmlns:a16="http://schemas.microsoft.com/office/drawing/2014/main" val="3651717268"/>
                    </a:ext>
                  </a:extLst>
                </a:gridCol>
              </a:tblGrid>
              <a:tr h="2963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MAE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3.361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5840861"/>
                  </a:ext>
                </a:extLst>
              </a:tr>
              <a:tr h="2963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MSE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18.005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9099355"/>
                  </a:ext>
                </a:extLst>
              </a:tr>
              <a:tr h="2963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4.243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4689866"/>
                  </a:ext>
                </a:extLst>
              </a:tr>
            </a:tbl>
          </a:graphicData>
        </a:graphic>
      </p:graphicFrame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306C1543-3BF1-4350-2491-1FA5E4640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12587"/>
              </p:ext>
            </p:extLst>
          </p:nvPr>
        </p:nvGraphicFramePr>
        <p:xfrm>
          <a:off x="8075936" y="4682134"/>
          <a:ext cx="3422382" cy="6928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1191">
                  <a:extLst>
                    <a:ext uri="{9D8B030D-6E8A-4147-A177-3AD203B41FA5}">
                      <a16:colId xmlns:a16="http://schemas.microsoft.com/office/drawing/2014/main" val="2090333413"/>
                    </a:ext>
                  </a:extLst>
                </a:gridCol>
                <a:gridCol w="1711191">
                  <a:extLst>
                    <a:ext uri="{9D8B030D-6E8A-4147-A177-3AD203B41FA5}">
                      <a16:colId xmlns:a16="http://schemas.microsoft.com/office/drawing/2014/main" val="3562253229"/>
                    </a:ext>
                  </a:extLst>
                </a:gridCol>
              </a:tblGrid>
              <a:tr h="2037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MAE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2.425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3399674"/>
                  </a:ext>
                </a:extLst>
              </a:tr>
              <a:tr h="2037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MSE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8.661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369349"/>
                  </a:ext>
                </a:extLst>
              </a:tr>
              <a:tr h="2037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RMSE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2.943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037391"/>
                  </a:ext>
                </a:extLst>
              </a:tr>
            </a:tbl>
          </a:graphicData>
        </a:graphic>
      </p:graphicFrame>
      <p:sp>
        <p:nvSpPr>
          <p:cNvPr id="18" name="Текст 17">
            <a:extLst>
              <a:ext uri="{FF2B5EF4-FFF2-40B4-BE49-F238E27FC236}">
                <a16:creationId xmlns:a16="http://schemas.microsoft.com/office/drawing/2014/main" id="{E8950288-DE0B-0E93-092F-D779F783E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683" y="1828800"/>
            <a:ext cx="2369556" cy="413182"/>
          </a:xfrm>
        </p:spPr>
        <p:txBody>
          <a:bodyPr>
            <a:normAutofit fontScale="85000" lnSpcReduction="20000"/>
          </a:bodyPr>
          <a:lstStyle/>
          <a:p>
            <a:pPr marL="76200" indent="0">
              <a:buNone/>
            </a:pPr>
            <a:r>
              <a:rPr lang="ru-RU" dirty="0"/>
              <a:t>Лес деревьев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BBF9DC2-C0A8-5804-47DA-254331BE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264" y="1127321"/>
            <a:ext cx="4627878" cy="2301679"/>
          </a:xfrm>
          <a:prstGeom prst="rect">
            <a:avLst/>
          </a:prstGeom>
        </p:spPr>
      </p:pic>
      <p:graphicFrame>
        <p:nvGraphicFramePr>
          <p:cNvPr id="21" name="Таблица 20">
            <a:extLst>
              <a:ext uri="{FF2B5EF4-FFF2-40B4-BE49-F238E27FC236}">
                <a16:creationId xmlns:a16="http://schemas.microsoft.com/office/drawing/2014/main" id="{C5ED466A-C768-E330-E0D8-A8BD2AE79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239032"/>
              </p:ext>
            </p:extLst>
          </p:nvPr>
        </p:nvGraphicFramePr>
        <p:xfrm>
          <a:off x="3917627" y="3906460"/>
          <a:ext cx="3597597" cy="6928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2063">
                  <a:extLst>
                    <a:ext uri="{9D8B030D-6E8A-4147-A177-3AD203B41FA5}">
                      <a16:colId xmlns:a16="http://schemas.microsoft.com/office/drawing/2014/main" val="47309806"/>
                    </a:ext>
                  </a:extLst>
                </a:gridCol>
                <a:gridCol w="1805534">
                  <a:extLst>
                    <a:ext uri="{9D8B030D-6E8A-4147-A177-3AD203B41FA5}">
                      <a16:colId xmlns:a16="http://schemas.microsoft.com/office/drawing/2014/main" val="984749527"/>
                    </a:ext>
                  </a:extLst>
                </a:gridCol>
              </a:tblGrid>
              <a:tr h="2083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MAE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2.516143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4117021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9.244201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4147946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3.040427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5465208"/>
                  </a:ext>
                </a:extLst>
              </a:tr>
            </a:tbl>
          </a:graphicData>
        </a:graphic>
      </p:graphicFrame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617EB61D-9961-FB4E-27FC-6B6E10CFF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475788"/>
              </p:ext>
            </p:extLst>
          </p:nvPr>
        </p:nvGraphicFramePr>
        <p:xfrm>
          <a:off x="3917626" y="4708283"/>
          <a:ext cx="3597598" cy="8368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8799">
                  <a:extLst>
                    <a:ext uri="{9D8B030D-6E8A-4147-A177-3AD203B41FA5}">
                      <a16:colId xmlns:a16="http://schemas.microsoft.com/office/drawing/2014/main" val="320773584"/>
                    </a:ext>
                  </a:extLst>
                </a:gridCol>
                <a:gridCol w="1798799">
                  <a:extLst>
                    <a:ext uri="{9D8B030D-6E8A-4147-A177-3AD203B41FA5}">
                      <a16:colId xmlns:a16="http://schemas.microsoft.com/office/drawing/2014/main" val="1194975002"/>
                    </a:ext>
                  </a:extLst>
                </a:gridCol>
              </a:tblGrid>
              <a:tr h="2789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MAE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2.396089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736414"/>
                  </a:ext>
                </a:extLst>
              </a:tr>
              <a:tr h="2789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MSE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8.537738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3394262"/>
                  </a:ext>
                </a:extLst>
              </a:tr>
              <a:tr h="2789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2.921940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089196"/>
                  </a:ext>
                </a:extLst>
              </a:tr>
            </a:tbl>
          </a:graphicData>
        </a:graphic>
      </p:graphicFrame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8EA206FA-23DE-98C5-7581-63F8D7FDD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413378"/>
              </p:ext>
            </p:extLst>
          </p:nvPr>
        </p:nvGraphicFramePr>
        <p:xfrm>
          <a:off x="3917626" y="5642755"/>
          <a:ext cx="3597598" cy="7912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8799">
                  <a:extLst>
                    <a:ext uri="{9D8B030D-6E8A-4147-A177-3AD203B41FA5}">
                      <a16:colId xmlns:a16="http://schemas.microsoft.com/office/drawing/2014/main" val="2295980719"/>
                    </a:ext>
                  </a:extLst>
                </a:gridCol>
                <a:gridCol w="1798799">
                  <a:extLst>
                    <a:ext uri="{9D8B030D-6E8A-4147-A177-3AD203B41FA5}">
                      <a16:colId xmlns:a16="http://schemas.microsoft.com/office/drawing/2014/main" val="945930687"/>
                    </a:ext>
                  </a:extLst>
                </a:gridCol>
              </a:tblGrid>
              <a:tr h="2637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MAE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2.393574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8730020"/>
                  </a:ext>
                </a:extLst>
              </a:tr>
              <a:tr h="2637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8.555448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9500568"/>
                  </a:ext>
                </a:extLst>
              </a:tr>
              <a:tr h="2637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2.924976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6022435"/>
                  </a:ext>
                </a:extLst>
              </a:tr>
            </a:tbl>
          </a:graphicData>
        </a:graphic>
      </p:graphicFrame>
      <p:sp>
        <p:nvSpPr>
          <p:cNvPr id="24" name="Rectangle 4">
            <a:extLst>
              <a:ext uri="{FF2B5EF4-FFF2-40B4-BE49-F238E27FC236}">
                <a16:creationId xmlns:a16="http://schemas.microsoft.com/office/drawing/2014/main" id="{6E0E8B0F-59E7-56F1-FE85-E39018B85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1646" y="3419475"/>
            <a:ext cx="640217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5" name="Таблица 24">
            <a:extLst>
              <a:ext uri="{FF2B5EF4-FFF2-40B4-BE49-F238E27FC236}">
                <a16:creationId xmlns:a16="http://schemas.microsoft.com/office/drawing/2014/main" id="{6CB46E6D-E1A2-D9FD-DE63-816E6FF98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044518"/>
              </p:ext>
            </p:extLst>
          </p:nvPr>
        </p:nvGraphicFramePr>
        <p:xfrm>
          <a:off x="8075936" y="3314358"/>
          <a:ext cx="3891272" cy="6928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5636">
                  <a:extLst>
                    <a:ext uri="{9D8B030D-6E8A-4147-A177-3AD203B41FA5}">
                      <a16:colId xmlns:a16="http://schemas.microsoft.com/office/drawing/2014/main" val="1801089005"/>
                    </a:ext>
                  </a:extLst>
                </a:gridCol>
                <a:gridCol w="1945636">
                  <a:extLst>
                    <a:ext uri="{9D8B030D-6E8A-4147-A177-3AD203B41FA5}">
                      <a16:colId xmlns:a16="http://schemas.microsoft.com/office/drawing/2014/main" val="3850533097"/>
                    </a:ext>
                  </a:extLst>
                </a:gridCol>
              </a:tblGrid>
              <a:tr h="2117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MAE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3.656764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5360035"/>
                  </a:ext>
                </a:extLst>
              </a:tr>
              <a:tr h="2117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20.898317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2496514"/>
                  </a:ext>
                </a:extLst>
              </a:tr>
              <a:tr h="2117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4.571467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5690066"/>
                  </a:ext>
                </a:extLst>
              </a:tr>
            </a:tbl>
          </a:graphicData>
        </a:graphic>
      </p:graphicFrame>
      <p:graphicFrame>
        <p:nvGraphicFramePr>
          <p:cNvPr id="26" name="Таблица 25">
            <a:extLst>
              <a:ext uri="{FF2B5EF4-FFF2-40B4-BE49-F238E27FC236}">
                <a16:creationId xmlns:a16="http://schemas.microsoft.com/office/drawing/2014/main" id="{8A3980FF-6A30-358B-2576-37626AB42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728512"/>
              </p:ext>
            </p:extLst>
          </p:nvPr>
        </p:nvGraphicFramePr>
        <p:xfrm>
          <a:off x="8075938" y="2412123"/>
          <a:ext cx="3891270" cy="7320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5635">
                  <a:extLst>
                    <a:ext uri="{9D8B030D-6E8A-4147-A177-3AD203B41FA5}">
                      <a16:colId xmlns:a16="http://schemas.microsoft.com/office/drawing/2014/main" val="40207182"/>
                    </a:ext>
                  </a:extLst>
                </a:gridCol>
                <a:gridCol w="1945635">
                  <a:extLst>
                    <a:ext uri="{9D8B030D-6E8A-4147-A177-3AD203B41FA5}">
                      <a16:colId xmlns:a16="http://schemas.microsoft.com/office/drawing/2014/main" val="3500586978"/>
                    </a:ext>
                  </a:extLst>
                </a:gridCol>
              </a:tblGrid>
              <a:tr h="2440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MAE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2.89655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7981554"/>
                  </a:ext>
                </a:extLst>
              </a:tr>
              <a:tr h="2440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12.79844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2772485"/>
                  </a:ext>
                </a:extLst>
              </a:tr>
              <a:tr h="2440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3.577490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1301879"/>
                  </a:ext>
                </a:extLst>
              </a:tr>
            </a:tbl>
          </a:graphicData>
        </a:graphic>
      </p:graphicFrame>
      <p:graphicFrame>
        <p:nvGraphicFramePr>
          <p:cNvPr id="27" name="Таблица 26">
            <a:extLst>
              <a:ext uri="{FF2B5EF4-FFF2-40B4-BE49-F238E27FC236}">
                <a16:creationId xmlns:a16="http://schemas.microsoft.com/office/drawing/2014/main" id="{AF62C59C-AB3F-B314-1F46-D5A532068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900949"/>
              </p:ext>
            </p:extLst>
          </p:nvPr>
        </p:nvGraphicFramePr>
        <p:xfrm>
          <a:off x="8075938" y="1509887"/>
          <a:ext cx="3891270" cy="7320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5635">
                  <a:extLst>
                    <a:ext uri="{9D8B030D-6E8A-4147-A177-3AD203B41FA5}">
                      <a16:colId xmlns:a16="http://schemas.microsoft.com/office/drawing/2014/main" val="2697216300"/>
                    </a:ext>
                  </a:extLst>
                </a:gridCol>
                <a:gridCol w="1945635">
                  <a:extLst>
                    <a:ext uri="{9D8B030D-6E8A-4147-A177-3AD203B41FA5}">
                      <a16:colId xmlns:a16="http://schemas.microsoft.com/office/drawing/2014/main" val="1012551712"/>
                    </a:ext>
                  </a:extLst>
                </a:gridCol>
              </a:tblGrid>
              <a:tr h="2440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MAE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3.168672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230217"/>
                  </a:ext>
                </a:extLst>
              </a:tr>
              <a:tr h="2440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15.042101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2607768"/>
                  </a:ext>
                </a:extLst>
              </a:tr>
              <a:tr h="2440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3.878414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6764617"/>
                  </a:ext>
                </a:extLst>
              </a:tr>
            </a:tbl>
          </a:graphicData>
        </a:graphic>
      </p:graphicFrame>
      <p:sp>
        <p:nvSpPr>
          <p:cNvPr id="29" name="Текст 17">
            <a:extLst>
              <a:ext uri="{FF2B5EF4-FFF2-40B4-BE49-F238E27FC236}">
                <a16:creationId xmlns:a16="http://schemas.microsoft.com/office/drawing/2014/main" id="{D6179A25-2FAE-ACFC-20BC-4450969D2E6F}"/>
              </a:ext>
            </a:extLst>
          </p:cNvPr>
          <p:cNvSpPr txBox="1">
            <a:spLocks/>
          </p:cNvSpPr>
          <p:nvPr/>
        </p:nvSpPr>
        <p:spPr>
          <a:xfrm>
            <a:off x="4391646" y="3483857"/>
            <a:ext cx="2766391" cy="50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Char char="▪"/>
              <a:defRPr sz="21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>
              <a:buFont typeface="Noto Sans Symbols"/>
              <a:buNone/>
            </a:pPr>
            <a:r>
              <a:rPr lang="ru-RU" dirty="0"/>
              <a:t>Метод опорных векторов</a:t>
            </a:r>
          </a:p>
        </p:txBody>
      </p:sp>
      <p:sp>
        <p:nvSpPr>
          <p:cNvPr id="30" name="Текст 17">
            <a:extLst>
              <a:ext uri="{FF2B5EF4-FFF2-40B4-BE49-F238E27FC236}">
                <a16:creationId xmlns:a16="http://schemas.microsoft.com/office/drawing/2014/main" id="{EC85E115-E41C-0645-4EA0-8D863D7B8A5E}"/>
              </a:ext>
            </a:extLst>
          </p:cNvPr>
          <p:cNvSpPr txBox="1">
            <a:spLocks/>
          </p:cNvSpPr>
          <p:nvPr/>
        </p:nvSpPr>
        <p:spPr>
          <a:xfrm>
            <a:off x="8321359" y="1067460"/>
            <a:ext cx="3400425" cy="308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Char char="▪"/>
              <a:defRPr sz="21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 algn="ctr">
              <a:buFont typeface="Noto Sans Symbols"/>
              <a:buNone/>
            </a:pPr>
            <a:r>
              <a:rPr lang="ru-RU" sz="1400" dirty="0"/>
              <a:t>Дерево решений</a:t>
            </a:r>
          </a:p>
        </p:txBody>
      </p:sp>
      <p:sp>
        <p:nvSpPr>
          <p:cNvPr id="31" name="Текст 17">
            <a:extLst>
              <a:ext uri="{FF2B5EF4-FFF2-40B4-BE49-F238E27FC236}">
                <a16:creationId xmlns:a16="http://schemas.microsoft.com/office/drawing/2014/main" id="{BC6879B4-FD5B-307A-E19D-9F33912D39BD}"/>
              </a:ext>
            </a:extLst>
          </p:cNvPr>
          <p:cNvSpPr txBox="1">
            <a:spLocks/>
          </p:cNvSpPr>
          <p:nvPr/>
        </p:nvSpPr>
        <p:spPr>
          <a:xfrm>
            <a:off x="8075935" y="4177343"/>
            <a:ext cx="3422382" cy="33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Char char="▪"/>
              <a:defRPr sz="21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 algn="ctr">
              <a:buFont typeface="Noto Sans Symbols"/>
              <a:buNone/>
            </a:pPr>
            <a:r>
              <a:rPr lang="ru-RU" sz="1400" b="1" dirty="0"/>
              <a:t>Метод ближайших соседей</a:t>
            </a:r>
          </a:p>
        </p:txBody>
      </p:sp>
    </p:spTree>
    <p:extLst>
      <p:ext uri="{BB962C8B-B14F-4D97-AF65-F5344CB8AC3E}">
        <p14:creationId xmlns:p14="http://schemas.microsoft.com/office/powerpoint/2010/main" val="26189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5E8375A0-3678-3857-61D6-AF9B8A789CF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957513" y="442913"/>
            <a:ext cx="8797802" cy="757237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ru-RU" dirty="0">
                <a:solidFill>
                  <a:srgbClr val="C00000"/>
                </a:solidFill>
              </a:rPr>
              <a:t>Оценка работы моделей машинного обучения для значения «Прочность при растяжении» 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B53F6FF-89F5-1A52-6DB6-F58A15B17A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CEFD30B8-3D5F-2196-4613-BD0EBD1A0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614898"/>
              </p:ext>
            </p:extLst>
          </p:nvPr>
        </p:nvGraphicFramePr>
        <p:xfrm>
          <a:off x="414338" y="5372100"/>
          <a:ext cx="2000250" cy="8286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8093">
                  <a:extLst>
                    <a:ext uri="{9D8B030D-6E8A-4147-A177-3AD203B41FA5}">
                      <a16:colId xmlns:a16="http://schemas.microsoft.com/office/drawing/2014/main" val="3124919965"/>
                    </a:ext>
                  </a:extLst>
                </a:gridCol>
                <a:gridCol w="1182157">
                  <a:extLst>
                    <a:ext uri="{9D8B030D-6E8A-4147-A177-3AD203B41FA5}">
                      <a16:colId xmlns:a16="http://schemas.microsoft.com/office/drawing/2014/main" val="343417483"/>
                    </a:ext>
                  </a:extLst>
                </a:gridCol>
              </a:tblGrid>
              <a:tr h="2762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MAE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492.64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1505427"/>
                  </a:ext>
                </a:extLst>
              </a:tr>
              <a:tr h="2762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391622.00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7158300"/>
                  </a:ext>
                </a:extLst>
              </a:tr>
              <a:tr h="2762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625.79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4436649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80C1F1AA-7CA6-4B95-F2F1-92BB307E4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512302"/>
              </p:ext>
            </p:extLst>
          </p:nvPr>
        </p:nvGraphicFramePr>
        <p:xfrm>
          <a:off x="414338" y="4310149"/>
          <a:ext cx="2000250" cy="8286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5837">
                  <a:extLst>
                    <a:ext uri="{9D8B030D-6E8A-4147-A177-3AD203B41FA5}">
                      <a16:colId xmlns:a16="http://schemas.microsoft.com/office/drawing/2014/main" val="2169276148"/>
                    </a:ext>
                  </a:extLst>
                </a:gridCol>
                <a:gridCol w="1014413">
                  <a:extLst>
                    <a:ext uri="{9D8B030D-6E8A-4147-A177-3AD203B41FA5}">
                      <a16:colId xmlns:a16="http://schemas.microsoft.com/office/drawing/2014/main" val="387808728"/>
                    </a:ext>
                  </a:extLst>
                </a:gridCol>
              </a:tblGrid>
              <a:tr h="2762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MAE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383.19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6793349"/>
                  </a:ext>
                </a:extLst>
              </a:tr>
              <a:tr h="2762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MSE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222984.59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8644704"/>
                  </a:ext>
                </a:extLst>
              </a:tr>
              <a:tr h="2762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472.212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5732596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B266E5A9-371B-3ED2-1EAB-B3E26E322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450655"/>
              </p:ext>
            </p:extLst>
          </p:nvPr>
        </p:nvGraphicFramePr>
        <p:xfrm>
          <a:off x="8944606" y="2934929"/>
          <a:ext cx="2647626" cy="7572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3813">
                  <a:extLst>
                    <a:ext uri="{9D8B030D-6E8A-4147-A177-3AD203B41FA5}">
                      <a16:colId xmlns:a16="http://schemas.microsoft.com/office/drawing/2014/main" val="3428523408"/>
                    </a:ext>
                  </a:extLst>
                </a:gridCol>
                <a:gridCol w="1323813">
                  <a:extLst>
                    <a:ext uri="{9D8B030D-6E8A-4147-A177-3AD203B41FA5}">
                      <a16:colId xmlns:a16="http://schemas.microsoft.com/office/drawing/2014/main" val="3471106533"/>
                    </a:ext>
                  </a:extLst>
                </a:gridCol>
              </a:tblGrid>
              <a:tr h="2524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MAE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370.806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8486108"/>
                  </a:ext>
                </a:extLst>
              </a:tr>
              <a:tr h="2524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206156.25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7269833"/>
                  </a:ext>
                </a:extLst>
              </a:tr>
              <a:tr h="2524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454.044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97794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BE374F37-46D1-0A6E-45B4-C3324BA7A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956699"/>
              </p:ext>
            </p:extLst>
          </p:nvPr>
        </p:nvGraphicFramePr>
        <p:xfrm>
          <a:off x="8944608" y="3923006"/>
          <a:ext cx="2647624" cy="8286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3812">
                  <a:extLst>
                    <a:ext uri="{9D8B030D-6E8A-4147-A177-3AD203B41FA5}">
                      <a16:colId xmlns:a16="http://schemas.microsoft.com/office/drawing/2014/main" val="4292503780"/>
                    </a:ext>
                  </a:extLst>
                </a:gridCol>
                <a:gridCol w="1323812">
                  <a:extLst>
                    <a:ext uri="{9D8B030D-6E8A-4147-A177-3AD203B41FA5}">
                      <a16:colId xmlns:a16="http://schemas.microsoft.com/office/drawing/2014/main" val="3166368945"/>
                    </a:ext>
                  </a:extLst>
                </a:gridCol>
              </a:tblGrid>
              <a:tr h="2762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MAE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370.003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7387228"/>
                  </a:ext>
                </a:extLst>
              </a:tr>
              <a:tr h="2762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MSE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206245.40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1357900"/>
                  </a:ext>
                </a:extLst>
              </a:tr>
              <a:tr h="2762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454.142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999326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0EED23E2-035A-55B7-4082-9805897FB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277814"/>
              </p:ext>
            </p:extLst>
          </p:nvPr>
        </p:nvGraphicFramePr>
        <p:xfrm>
          <a:off x="8944610" y="4982520"/>
          <a:ext cx="2647622" cy="8286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3811">
                  <a:extLst>
                    <a:ext uri="{9D8B030D-6E8A-4147-A177-3AD203B41FA5}">
                      <a16:colId xmlns:a16="http://schemas.microsoft.com/office/drawing/2014/main" val="2947710785"/>
                    </a:ext>
                  </a:extLst>
                </a:gridCol>
                <a:gridCol w="1323811">
                  <a:extLst>
                    <a:ext uri="{9D8B030D-6E8A-4147-A177-3AD203B41FA5}">
                      <a16:colId xmlns:a16="http://schemas.microsoft.com/office/drawing/2014/main" val="137371809"/>
                    </a:ext>
                  </a:extLst>
                </a:gridCol>
              </a:tblGrid>
              <a:tr h="2762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MAE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371.55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3444192"/>
                  </a:ext>
                </a:extLst>
              </a:tr>
              <a:tr h="2762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207876.97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7078057"/>
                  </a:ext>
                </a:extLst>
              </a:tr>
              <a:tr h="2762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455.93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3366969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30CAC67B-2076-3CBC-B415-5E4464DF4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44762" y="3186410"/>
            <a:ext cx="219733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C192FD13-C8D4-59E4-5CD4-809534CC7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726420"/>
              </p:ext>
            </p:extLst>
          </p:nvPr>
        </p:nvGraphicFramePr>
        <p:xfrm>
          <a:off x="4321276" y="4310147"/>
          <a:ext cx="3569110" cy="8286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4555">
                  <a:extLst>
                    <a:ext uri="{9D8B030D-6E8A-4147-A177-3AD203B41FA5}">
                      <a16:colId xmlns:a16="http://schemas.microsoft.com/office/drawing/2014/main" val="1233232507"/>
                    </a:ext>
                  </a:extLst>
                </a:gridCol>
                <a:gridCol w="1784555">
                  <a:extLst>
                    <a:ext uri="{9D8B030D-6E8A-4147-A177-3AD203B41FA5}">
                      <a16:colId xmlns:a16="http://schemas.microsoft.com/office/drawing/2014/main" val="4181472281"/>
                    </a:ext>
                  </a:extLst>
                </a:gridCol>
              </a:tblGrid>
              <a:tr h="2762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MAE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372.37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5571726"/>
                  </a:ext>
                </a:extLst>
              </a:tr>
              <a:tr h="2762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212790.75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8557902"/>
                  </a:ext>
                </a:extLst>
              </a:tr>
              <a:tr h="2762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461.29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2142291"/>
                  </a:ext>
                </a:extLst>
              </a:tr>
            </a:tbl>
          </a:graphicData>
        </a:graphic>
      </p:graphicFrame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7D4903BE-FDC8-C284-78D2-FC1E55370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66394"/>
              </p:ext>
            </p:extLst>
          </p:nvPr>
        </p:nvGraphicFramePr>
        <p:xfrm>
          <a:off x="4321277" y="5372099"/>
          <a:ext cx="3569110" cy="8286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4555">
                  <a:extLst>
                    <a:ext uri="{9D8B030D-6E8A-4147-A177-3AD203B41FA5}">
                      <a16:colId xmlns:a16="http://schemas.microsoft.com/office/drawing/2014/main" val="3093041707"/>
                    </a:ext>
                  </a:extLst>
                </a:gridCol>
                <a:gridCol w="1784555">
                  <a:extLst>
                    <a:ext uri="{9D8B030D-6E8A-4147-A177-3AD203B41FA5}">
                      <a16:colId xmlns:a16="http://schemas.microsoft.com/office/drawing/2014/main" val="3804172872"/>
                    </a:ext>
                  </a:extLst>
                </a:gridCol>
              </a:tblGrid>
              <a:tr h="2762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MAE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372.022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9914979"/>
                  </a:ext>
                </a:extLst>
              </a:tr>
              <a:tr h="2762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212663.00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574127"/>
                  </a:ext>
                </a:extLst>
              </a:tr>
              <a:tr h="2762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461.15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8793079"/>
                  </a:ext>
                </a:extLst>
              </a:tr>
            </a:tbl>
          </a:graphicData>
        </a:graphic>
      </p:graphicFrame>
      <p:sp>
        <p:nvSpPr>
          <p:cNvPr id="14" name="Rectangle 3">
            <a:extLst>
              <a:ext uri="{FF2B5EF4-FFF2-40B4-BE49-F238E27FC236}">
                <a16:creationId xmlns:a16="http://schemas.microsoft.com/office/drawing/2014/main" id="{4B3D7FC4-529B-5474-741F-84CC6E740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2588" y="3171022"/>
            <a:ext cx="484981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ru-RU" altLang="ru-RU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endParaRPr kumimoji="0" lang="ru-RU" altLang="ru-RU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9D18E52-8D9D-5709-8DC5-0B6072EA1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3" y="1200150"/>
            <a:ext cx="5662236" cy="2492015"/>
          </a:xfrm>
          <a:prstGeom prst="rect">
            <a:avLst/>
          </a:prstGeom>
        </p:spPr>
      </p:pic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A52564C6-B9BD-08A8-D166-4EBCAD719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481878"/>
              </p:ext>
            </p:extLst>
          </p:nvPr>
        </p:nvGraphicFramePr>
        <p:xfrm>
          <a:off x="290784" y="2109019"/>
          <a:ext cx="2123804" cy="10773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1902">
                  <a:extLst>
                    <a:ext uri="{9D8B030D-6E8A-4147-A177-3AD203B41FA5}">
                      <a16:colId xmlns:a16="http://schemas.microsoft.com/office/drawing/2014/main" val="381703376"/>
                    </a:ext>
                  </a:extLst>
                </a:gridCol>
                <a:gridCol w="1061902">
                  <a:extLst>
                    <a:ext uri="{9D8B030D-6E8A-4147-A177-3AD203B41FA5}">
                      <a16:colId xmlns:a16="http://schemas.microsoft.com/office/drawing/2014/main" val="2801464224"/>
                    </a:ext>
                  </a:extLst>
                </a:gridCol>
              </a:tblGrid>
              <a:tr h="3591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MAE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430.16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7500907"/>
                  </a:ext>
                </a:extLst>
              </a:tr>
              <a:tr h="3591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292377.85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5258827"/>
                  </a:ext>
                </a:extLst>
              </a:tr>
              <a:tr h="3591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RMSE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540.720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3655773"/>
                  </a:ext>
                </a:extLst>
              </a:tr>
            </a:tbl>
          </a:graphicData>
        </a:graphic>
      </p:graphicFrame>
      <p:sp>
        <p:nvSpPr>
          <p:cNvPr id="18" name="Текст 17">
            <a:extLst>
              <a:ext uri="{FF2B5EF4-FFF2-40B4-BE49-F238E27FC236}">
                <a16:creationId xmlns:a16="http://schemas.microsoft.com/office/drawing/2014/main" id="{AC48CC0A-21D6-0E1F-CF9D-799F2D044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683" y="1514476"/>
            <a:ext cx="1635180" cy="501792"/>
          </a:xfrm>
        </p:spPr>
        <p:txBody>
          <a:bodyPr>
            <a:normAutofit fontScale="62500" lnSpcReduction="20000"/>
          </a:bodyPr>
          <a:lstStyle/>
          <a:p>
            <a:pPr marL="76200" indent="0" algn="ctr">
              <a:buNone/>
            </a:pPr>
            <a:r>
              <a:rPr lang="ru-RU" b="1" dirty="0"/>
              <a:t>Дерево решений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9106F336-BB0D-D2B7-280D-7CD4664A0C8D}"/>
              </a:ext>
            </a:extLst>
          </p:cNvPr>
          <p:cNvSpPr txBox="1">
            <a:spLocks/>
          </p:cNvSpPr>
          <p:nvPr/>
        </p:nvSpPr>
        <p:spPr>
          <a:xfrm>
            <a:off x="414337" y="3596126"/>
            <a:ext cx="2000249" cy="529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 algn="ctr">
              <a:buFont typeface="Noto Sans Symbols"/>
              <a:buNone/>
            </a:pPr>
            <a:r>
              <a:rPr lang="ru-RU" b="1" dirty="0"/>
              <a:t>Метод ближайших соседей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386C1F4A-63F0-6BCA-96D9-C8B9E863EF47}"/>
              </a:ext>
            </a:extLst>
          </p:cNvPr>
          <p:cNvSpPr txBox="1">
            <a:spLocks/>
          </p:cNvSpPr>
          <p:nvPr/>
        </p:nvSpPr>
        <p:spPr>
          <a:xfrm>
            <a:off x="9428424" y="2453191"/>
            <a:ext cx="1635180" cy="50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>
              <a:buFont typeface="Noto Sans Symbols"/>
              <a:buNone/>
            </a:pPr>
            <a:r>
              <a:rPr lang="ru-RU" b="1" dirty="0"/>
              <a:t>Лес решений</a:t>
            </a: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9629AAA6-9469-9B04-DDEF-C40D1B988652}"/>
              </a:ext>
            </a:extLst>
          </p:cNvPr>
          <p:cNvSpPr txBox="1">
            <a:spLocks/>
          </p:cNvSpPr>
          <p:nvPr/>
        </p:nvSpPr>
        <p:spPr>
          <a:xfrm>
            <a:off x="4370437" y="3784674"/>
            <a:ext cx="3451126" cy="43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>
              <a:buFont typeface="Noto Sans Symbols"/>
              <a:buNone/>
            </a:pPr>
            <a:r>
              <a:rPr lang="ru-RU" dirty="0"/>
              <a:t>Метод опорных векторов</a:t>
            </a:r>
          </a:p>
        </p:txBody>
      </p:sp>
    </p:spTree>
    <p:extLst>
      <p:ext uri="{BB962C8B-B14F-4D97-AF65-F5344CB8AC3E}">
        <p14:creationId xmlns:p14="http://schemas.microsoft.com/office/powerpoint/2010/main" val="7457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9B45B54-7C75-B6B5-3623-5549589D2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782" y="1328738"/>
            <a:ext cx="11196533" cy="4922593"/>
          </a:xfrm>
        </p:spPr>
        <p:txBody>
          <a:bodyPr/>
          <a:lstStyle/>
          <a:p>
            <a:pPr marL="76200" indent="0">
              <a:lnSpc>
                <a:spcPct val="200000"/>
              </a:lnSpc>
              <a:spcAft>
                <a:spcPts val="800"/>
              </a:spcAft>
              <a:buNone/>
            </a:pPr>
            <a:r>
              <a:rPr lang="ru-RU" sz="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 </a:t>
            </a:r>
            <a:r>
              <a:rPr lang="ru-R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эпох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np.mean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all_score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= 0.914</a:t>
            </a:r>
            <a:endParaRPr lang="ru-RU" sz="11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lnSpc>
                <a:spcPct val="200000"/>
              </a:lnSpc>
              <a:spcAft>
                <a:spcPts val="800"/>
              </a:spcAft>
              <a:buNone/>
            </a:pPr>
            <a:r>
              <a:rPr lang="ru-R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ru-R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эпох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np.mean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all_score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)= 0.914</a:t>
            </a:r>
            <a:endParaRPr lang="ru-RU" sz="11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lnSpc>
                <a:spcPct val="200000"/>
              </a:lnSpc>
              <a:spcAft>
                <a:spcPts val="800"/>
              </a:spcAft>
              <a:buNone/>
            </a:pPr>
            <a:r>
              <a:rPr lang="ru-R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Ошибка на всех данных 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1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0.9104.</a:t>
            </a:r>
            <a:endParaRPr lang="ru-RU" sz="11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1E6821-61C3-AFD2-7373-5A05354A2C8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986088" y="200025"/>
            <a:ext cx="8972550" cy="814388"/>
          </a:xfrm>
        </p:spPr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Нейронная сеть «Соотношение матрица + наполнитель»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D39E4F1-A5B4-6BC7-2B71-E4EB2285E4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22A0EA-26AD-DF42-E5E1-1F4D49CB6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83" y="3128963"/>
            <a:ext cx="5113356" cy="31223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5C55F4-DCF5-02BE-534F-BC1D675CF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38" y="2747122"/>
            <a:ext cx="6057899" cy="35042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D1564D-2A23-6AC4-4C4B-79EACD33E5EB}"/>
              </a:ext>
            </a:extLst>
          </p:cNvPr>
          <p:cNvSpPr txBox="1"/>
          <p:nvPr/>
        </p:nvSpPr>
        <p:spPr>
          <a:xfrm>
            <a:off x="6657976" y="1751913"/>
            <a:ext cx="5300661" cy="995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эпох 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np.mean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all_score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= 0.87</a:t>
            </a:r>
            <a:endParaRPr lang="ru-RU" sz="12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ru-RU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0.864</a:t>
            </a:r>
            <a:endParaRPr lang="ru-RU" sz="12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21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1095</TotalTime>
  <Words>265</Words>
  <Application>Microsoft Office PowerPoint</Application>
  <PresentationFormat>Широкоэкранный</PresentationFormat>
  <Paragraphs>148</Paragraphs>
  <Slides>10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Times New Roman</vt:lpstr>
      <vt:lpstr>Open Sans</vt:lpstr>
      <vt:lpstr>Calibri</vt:lpstr>
      <vt:lpstr>Noto Sans Symbols</vt:lpstr>
      <vt:lpstr>ALS Sector Bold</vt:lpstr>
      <vt:lpstr>Arial</vt:lpstr>
      <vt:lpstr>ALS Sector Regular</vt:lpstr>
      <vt:lpstr>If,kjyVUNE_28012021</vt:lpstr>
      <vt:lpstr>Прогнозирование конечных свойств новых материалов(композиционных материалов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New</cp:lastModifiedBy>
  <cp:revision>97</cp:revision>
  <dcterms:created xsi:type="dcterms:W3CDTF">2021-02-24T09:03:25Z</dcterms:created>
  <dcterms:modified xsi:type="dcterms:W3CDTF">2024-01-31T15:41:07Z</dcterms:modified>
</cp:coreProperties>
</file>